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18"/>
  </p:notesMasterIdLst>
  <p:sldIdLst>
    <p:sldId id="256" r:id="rId3"/>
    <p:sldId id="258" r:id="rId4"/>
    <p:sldId id="261" r:id="rId5"/>
    <p:sldId id="317" r:id="rId6"/>
    <p:sldId id="319" r:id="rId7"/>
    <p:sldId id="284" r:id="rId8"/>
    <p:sldId id="314" r:id="rId9"/>
    <p:sldId id="309" r:id="rId10"/>
    <p:sldId id="259" r:id="rId11"/>
    <p:sldId id="310" r:id="rId12"/>
    <p:sldId id="315" r:id="rId13"/>
    <p:sldId id="316" r:id="rId14"/>
    <p:sldId id="311" r:id="rId15"/>
    <p:sldId id="313" r:id="rId16"/>
    <p:sldId id="290" r:id="rId17"/>
  </p:sldIdLst>
  <p:sldSz cx="9144000" cy="5143500" type="screen16x9"/>
  <p:notesSz cx="6858000" cy="9144000"/>
  <p:embeddedFontLst>
    <p:embeddedFont>
      <p:font typeface="Nunito" pitchFamily="2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B4A30D-61E4-40B8-A797-BEFF697BA4DF}" v="2" dt="2023-12-07T03:01:25.208"/>
    <p1510:client id="{A7B1D9AB-CB37-42F8-84EA-0374AE7DB75B}" v="543" dt="2023-12-10T02:14:40.411"/>
    <p1510:client id="{CF92C6E4-DA14-4267-B2B9-7857277D4023}" v="17" dt="2023-12-10T00:51:21.979"/>
    <p1510:client id="{FB5F056D-3064-471E-AA9B-FC17758BE003}" v="119" dt="2023-12-07T19:58:05.355"/>
  </p1510:revLst>
</p1510:revInfo>
</file>

<file path=ppt/tableStyles.xml><?xml version="1.0" encoding="utf-8"?>
<a:tblStyleLst xmlns:a="http://schemas.openxmlformats.org/drawingml/2006/main" def="{6ABE1EDB-CFF4-4686-923F-FADE794DD73E}">
  <a:tblStyle styleId="{6ABE1EDB-CFF4-4686-923F-FADE794DD7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explicar a falha - mostrar, no código-fonte, onde está a falha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explorá-la ao vivo na sala de aula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aplicar a correção na falha - O patch que corrige o problema também precisa ser apresentado a nível de código-fonte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tentar explorá-la depois da correção e não conseguir, mostrando que a correção funcionou.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Mostrar os pacotes sendo capturados usando o Wireshark.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i="0">
              <a:solidFill>
                <a:srgbClr val="D1D5DB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• Explicação do serviço e da falha: 2,0</a:t>
            </a:r>
            <a:br>
              <a:rPr lang="pt-BR"/>
            </a:b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• Apresentação e explicação clara do problema no código-fonte do serviço: 2,0</a:t>
            </a:r>
            <a:br>
              <a:rPr lang="pt-BR"/>
            </a:b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• Apresentação e explicação do código-fonte do </a:t>
            </a:r>
            <a:r>
              <a:rPr lang="pt-BR" b="0" i="0" err="1">
                <a:solidFill>
                  <a:srgbClr val="D1D5DB"/>
                </a:solidFill>
                <a:effectLst/>
                <a:latin typeface="Söhne"/>
              </a:rPr>
              <a:t>exploit</a:t>
            </a: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 que explora a vulnerabilidade: 1,0</a:t>
            </a:r>
            <a:br>
              <a:rPr lang="pt-BR"/>
            </a:b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• Demonstração da vulnerabilidade ao vivo: 2,0</a:t>
            </a:r>
            <a:br>
              <a:rPr lang="pt-BR"/>
            </a:b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• Apresentação e explicação do código-fonte do patch que corrige a vulnerabilidade: 2,0</a:t>
            </a:r>
            <a:br>
              <a:rPr lang="pt-BR"/>
            </a:br>
            <a:r>
              <a:rPr lang="pt-BR" b="0" i="0">
                <a:solidFill>
                  <a:srgbClr val="D1D5DB"/>
                </a:solidFill>
                <a:effectLst/>
                <a:latin typeface="Söhne"/>
              </a:rPr>
              <a:t>• Demonstração de que com o patch a vulnerabilidade deixa de existir: 1,0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3a5f971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b3a5f971e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969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becc43180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becc43180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845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becc43180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becc43180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949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3a5f971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b3a5f971e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3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b785ccc9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b785ccc9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7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b785ccc970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b785ccc970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b3a5f971e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b3a5f971e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3a5f971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b3a5f971e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becc43180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becc43180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88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becc43180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becc43180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936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becc43180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becc43180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becc43180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becc43180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645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3a5f971e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b3a5f971e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8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b785ccc9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b785ccc9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69" r="69"/>
          <a:stretch/>
        </p:blipFill>
        <p:spPr>
          <a:xfrm>
            <a:off x="0" y="0"/>
            <a:ext cx="9143998" cy="51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58600" y="1268375"/>
            <a:ext cx="5027700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01200" y="3871325"/>
            <a:ext cx="5027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59" r="69"/>
          <a:stretch/>
        </p:blipFill>
        <p:spPr>
          <a:xfrm>
            <a:off x="0" y="-2286"/>
            <a:ext cx="9143998" cy="514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2179625"/>
            <a:ext cx="478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06485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5100" y="3347200"/>
            <a:ext cx="47103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0" y="-2286"/>
            <a:ext cx="9143998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>
            <a:off x="974700" y="1881050"/>
            <a:ext cx="685800" cy="6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908750" y="2201761"/>
            <a:ext cx="23364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4969500" y="1881050"/>
            <a:ext cx="687000" cy="6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5904750" y="2201761"/>
            <a:ext cx="23364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 hasCustomPrompt="1"/>
          </p:nvPr>
        </p:nvSpPr>
        <p:spPr>
          <a:xfrm>
            <a:off x="974700" y="3458625"/>
            <a:ext cx="685800" cy="6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1908750" y="3779328"/>
            <a:ext cx="23364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969500" y="3458625"/>
            <a:ext cx="687000" cy="6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i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904750" y="3779328"/>
            <a:ext cx="23364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8"/>
          </p:nvPr>
        </p:nvSpPr>
        <p:spPr>
          <a:xfrm>
            <a:off x="720000" y="544400"/>
            <a:ext cx="7704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9"/>
          </p:nvPr>
        </p:nvSpPr>
        <p:spPr>
          <a:xfrm>
            <a:off x="1908750" y="1671350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904750" y="1671350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1908750" y="3248925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5"/>
          </p:nvPr>
        </p:nvSpPr>
        <p:spPr>
          <a:xfrm>
            <a:off x="5904750" y="3248925"/>
            <a:ext cx="2336400" cy="53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02" name="Google Shape;102;p13"/>
          <p:cNvGrpSpPr/>
          <p:nvPr/>
        </p:nvGrpSpPr>
        <p:grpSpPr>
          <a:xfrm>
            <a:off x="165750" y="63155"/>
            <a:ext cx="409357" cy="409357"/>
            <a:chOff x="1393875" y="-1823657"/>
            <a:chExt cx="409357" cy="409357"/>
          </a:xfrm>
        </p:grpSpPr>
        <p:cxnSp>
          <p:nvCxnSpPr>
            <p:cNvPr id="103" name="Google Shape;103;p1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1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1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" name="Google Shape;107;p13"/>
          <p:cNvGrpSpPr/>
          <p:nvPr/>
        </p:nvGrpSpPr>
        <p:grpSpPr>
          <a:xfrm>
            <a:off x="165750" y="4670980"/>
            <a:ext cx="409357" cy="409357"/>
            <a:chOff x="1393875" y="-1823657"/>
            <a:chExt cx="409357" cy="409357"/>
          </a:xfrm>
        </p:grpSpPr>
        <p:cxnSp>
          <p:nvCxnSpPr>
            <p:cNvPr id="108" name="Google Shape;108;p1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3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2286"/>
            <a:ext cx="9143998" cy="514807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0"/>
          <p:cNvSpPr txBox="1">
            <a:spLocks noGrp="1"/>
          </p:cNvSpPr>
          <p:nvPr>
            <p:ph type="title"/>
          </p:nvPr>
        </p:nvSpPr>
        <p:spPr>
          <a:xfrm>
            <a:off x="720000" y="544400"/>
            <a:ext cx="7704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30"/>
          <p:cNvGrpSpPr/>
          <p:nvPr/>
        </p:nvGrpSpPr>
        <p:grpSpPr>
          <a:xfrm>
            <a:off x="130263" y="4162568"/>
            <a:ext cx="409357" cy="409357"/>
            <a:chOff x="1393875" y="-1823657"/>
            <a:chExt cx="409357" cy="409357"/>
          </a:xfrm>
        </p:grpSpPr>
        <p:cxnSp>
          <p:nvCxnSpPr>
            <p:cNvPr id="371" name="Google Shape;371;p30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30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0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0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5" name="Google Shape;375;p30"/>
          <p:cNvGrpSpPr/>
          <p:nvPr/>
        </p:nvGrpSpPr>
        <p:grpSpPr>
          <a:xfrm>
            <a:off x="-1250469" y="-319182"/>
            <a:ext cx="1970470" cy="2440580"/>
            <a:chOff x="-1740250" y="-1256225"/>
            <a:chExt cx="3282475" cy="4065600"/>
          </a:xfrm>
        </p:grpSpPr>
        <p:sp>
          <p:nvSpPr>
            <p:cNvPr id="376" name="Google Shape;376;p30"/>
            <p:cNvSpPr/>
            <p:nvPr/>
          </p:nvSpPr>
          <p:spPr>
            <a:xfrm>
              <a:off x="-1740250" y="-12562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-1290675" y="-23525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30"/>
          <p:cNvGrpSpPr/>
          <p:nvPr/>
        </p:nvGrpSpPr>
        <p:grpSpPr>
          <a:xfrm>
            <a:off x="8589963" y="583343"/>
            <a:ext cx="409357" cy="409357"/>
            <a:chOff x="1393875" y="-1823657"/>
            <a:chExt cx="409357" cy="409357"/>
          </a:xfrm>
        </p:grpSpPr>
        <p:cxnSp>
          <p:nvCxnSpPr>
            <p:cNvPr id="379" name="Google Shape;379;p30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30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30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30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3" name="Google Shape;383;p30"/>
          <p:cNvSpPr txBox="1">
            <a:spLocks noGrp="1"/>
          </p:cNvSpPr>
          <p:nvPr>
            <p:ph type="title" idx="2" hasCustomPrompt="1"/>
          </p:nvPr>
        </p:nvSpPr>
        <p:spPr>
          <a:xfrm>
            <a:off x="4155900" y="3906148"/>
            <a:ext cx="8322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200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1"/>
          </p:nvPr>
        </p:nvSpPr>
        <p:spPr>
          <a:xfrm>
            <a:off x="6406175" y="3906148"/>
            <a:ext cx="20118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3"/>
          </p:nvPr>
        </p:nvSpPr>
        <p:spPr>
          <a:xfrm>
            <a:off x="5059475" y="3906148"/>
            <a:ext cx="1069800" cy="5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4" hasCustomPrompt="1"/>
          </p:nvPr>
        </p:nvSpPr>
        <p:spPr>
          <a:xfrm>
            <a:off x="4155900" y="3068464"/>
            <a:ext cx="8322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200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7" name="Google Shape;387;p30"/>
          <p:cNvSpPr txBox="1">
            <a:spLocks noGrp="1"/>
          </p:cNvSpPr>
          <p:nvPr>
            <p:ph type="subTitle" idx="5"/>
          </p:nvPr>
        </p:nvSpPr>
        <p:spPr>
          <a:xfrm>
            <a:off x="6406175" y="3068464"/>
            <a:ext cx="20118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30"/>
          <p:cNvSpPr txBox="1">
            <a:spLocks noGrp="1"/>
          </p:cNvSpPr>
          <p:nvPr>
            <p:ph type="subTitle" idx="6"/>
          </p:nvPr>
        </p:nvSpPr>
        <p:spPr>
          <a:xfrm>
            <a:off x="5059475" y="3068464"/>
            <a:ext cx="1069800" cy="5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9" name="Google Shape;389;p30"/>
          <p:cNvSpPr txBox="1">
            <a:spLocks noGrp="1"/>
          </p:cNvSpPr>
          <p:nvPr>
            <p:ph type="title" idx="7" hasCustomPrompt="1"/>
          </p:nvPr>
        </p:nvSpPr>
        <p:spPr>
          <a:xfrm>
            <a:off x="4155900" y="2230781"/>
            <a:ext cx="8322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200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0" name="Google Shape;390;p30"/>
          <p:cNvSpPr txBox="1">
            <a:spLocks noGrp="1"/>
          </p:cNvSpPr>
          <p:nvPr>
            <p:ph type="subTitle" idx="8"/>
          </p:nvPr>
        </p:nvSpPr>
        <p:spPr>
          <a:xfrm>
            <a:off x="6406175" y="2230781"/>
            <a:ext cx="20118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0"/>
          <p:cNvSpPr txBox="1">
            <a:spLocks noGrp="1"/>
          </p:cNvSpPr>
          <p:nvPr>
            <p:ph type="subTitle" idx="9"/>
          </p:nvPr>
        </p:nvSpPr>
        <p:spPr>
          <a:xfrm>
            <a:off x="5059475" y="2230781"/>
            <a:ext cx="1069800" cy="5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title" idx="13" hasCustomPrompt="1"/>
          </p:nvPr>
        </p:nvSpPr>
        <p:spPr>
          <a:xfrm>
            <a:off x="4155900" y="1393110"/>
            <a:ext cx="8322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2200" i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4"/>
          </p:nvPr>
        </p:nvSpPr>
        <p:spPr>
          <a:xfrm>
            <a:off x="6406175" y="1393110"/>
            <a:ext cx="20118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subTitle" idx="15"/>
          </p:nvPr>
        </p:nvSpPr>
        <p:spPr>
          <a:xfrm>
            <a:off x="5059475" y="1393110"/>
            <a:ext cx="1069800" cy="5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1"/>
          <p:cNvSpPr txBox="1">
            <a:spLocks noGrp="1"/>
          </p:cNvSpPr>
          <p:nvPr>
            <p:ph type="ctrTitle"/>
          </p:nvPr>
        </p:nvSpPr>
        <p:spPr>
          <a:xfrm>
            <a:off x="717975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13100" y="1873250"/>
            <a:ext cx="4293900" cy="11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9" name="Google Shape;399;p31"/>
          <p:cNvSpPr txBox="1"/>
          <p:nvPr/>
        </p:nvSpPr>
        <p:spPr>
          <a:xfrm>
            <a:off x="713100" y="3833450"/>
            <a:ext cx="42840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00" name="Google Shape;400;p31"/>
          <p:cNvGrpSpPr/>
          <p:nvPr/>
        </p:nvGrpSpPr>
        <p:grpSpPr>
          <a:xfrm>
            <a:off x="1990913" y="130143"/>
            <a:ext cx="409357" cy="409357"/>
            <a:chOff x="1393875" y="-1823657"/>
            <a:chExt cx="409357" cy="409357"/>
          </a:xfrm>
        </p:grpSpPr>
        <p:cxnSp>
          <p:nvCxnSpPr>
            <p:cNvPr id="401" name="Google Shape;401;p31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31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31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31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76" y="-24175"/>
            <a:ext cx="9229952" cy="5191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32"/>
          <p:cNvGrpSpPr/>
          <p:nvPr/>
        </p:nvGrpSpPr>
        <p:grpSpPr>
          <a:xfrm>
            <a:off x="134613" y="826268"/>
            <a:ext cx="409357" cy="409357"/>
            <a:chOff x="1393875" y="-1823657"/>
            <a:chExt cx="409357" cy="409357"/>
          </a:xfrm>
        </p:grpSpPr>
        <p:cxnSp>
          <p:nvCxnSpPr>
            <p:cNvPr id="408" name="Google Shape;408;p3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3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3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3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2" name="Google Shape;412;p32"/>
          <p:cNvGrpSpPr/>
          <p:nvPr/>
        </p:nvGrpSpPr>
        <p:grpSpPr>
          <a:xfrm>
            <a:off x="8584638" y="4065118"/>
            <a:ext cx="409357" cy="409357"/>
            <a:chOff x="1393875" y="-1823657"/>
            <a:chExt cx="409357" cy="409357"/>
          </a:xfrm>
        </p:grpSpPr>
        <p:cxnSp>
          <p:nvCxnSpPr>
            <p:cNvPr id="413" name="Google Shape;413;p3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3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3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7" name="Google Shape;417;p32"/>
          <p:cNvGrpSpPr/>
          <p:nvPr/>
        </p:nvGrpSpPr>
        <p:grpSpPr>
          <a:xfrm rot="5400000">
            <a:off x="4807401" y="1877287"/>
            <a:ext cx="5761958" cy="1481028"/>
            <a:chOff x="-87025" y="3954291"/>
            <a:chExt cx="4300610" cy="1105409"/>
          </a:xfrm>
        </p:grpSpPr>
        <p:sp>
          <p:nvSpPr>
            <p:cNvPr id="418" name="Google Shape;418;p32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2976" y="-24175"/>
            <a:ext cx="9229952" cy="5191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33"/>
          <p:cNvGrpSpPr/>
          <p:nvPr/>
        </p:nvGrpSpPr>
        <p:grpSpPr>
          <a:xfrm>
            <a:off x="6554288" y="62468"/>
            <a:ext cx="409357" cy="409357"/>
            <a:chOff x="1393875" y="-1823657"/>
            <a:chExt cx="409357" cy="409357"/>
          </a:xfrm>
        </p:grpSpPr>
        <p:cxnSp>
          <p:nvCxnSpPr>
            <p:cNvPr id="423" name="Google Shape;423;p3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3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3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3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7" name="Google Shape;427;p33"/>
          <p:cNvGrpSpPr/>
          <p:nvPr/>
        </p:nvGrpSpPr>
        <p:grpSpPr>
          <a:xfrm>
            <a:off x="792038" y="4683868"/>
            <a:ext cx="409357" cy="409357"/>
            <a:chOff x="1393875" y="-1823657"/>
            <a:chExt cx="409357" cy="409357"/>
          </a:xfrm>
        </p:grpSpPr>
        <p:cxnSp>
          <p:nvCxnSpPr>
            <p:cNvPr id="428" name="Google Shape;428;p33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33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33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33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" name="Google Shape;432;p33"/>
          <p:cNvGrpSpPr/>
          <p:nvPr/>
        </p:nvGrpSpPr>
        <p:grpSpPr>
          <a:xfrm>
            <a:off x="715100" y="-667500"/>
            <a:ext cx="2832900" cy="5089000"/>
            <a:chOff x="-2117800" y="-126050"/>
            <a:chExt cx="2832900" cy="5089000"/>
          </a:xfrm>
        </p:grpSpPr>
        <p:sp>
          <p:nvSpPr>
            <p:cNvPr id="433" name="Google Shape;433;p33"/>
            <p:cNvSpPr/>
            <p:nvPr/>
          </p:nvSpPr>
          <p:spPr>
            <a:xfrm>
              <a:off x="-2117800" y="100200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-2117800" y="2130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-2117800" y="-126050"/>
              <a:ext cx="2832900" cy="2832900"/>
            </a:xfrm>
            <a:prstGeom prst="diamond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20" y="0"/>
            <a:ext cx="91365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2573550" y="3093000"/>
            <a:ext cx="39969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2573550" y="1268150"/>
            <a:ext cx="3996900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19"/>
          <p:cNvGrpSpPr/>
          <p:nvPr/>
        </p:nvGrpSpPr>
        <p:grpSpPr>
          <a:xfrm>
            <a:off x="4374950" y="60093"/>
            <a:ext cx="409357" cy="409357"/>
            <a:chOff x="1393875" y="-1823657"/>
            <a:chExt cx="409357" cy="409357"/>
          </a:xfrm>
        </p:grpSpPr>
        <p:cxnSp>
          <p:nvCxnSpPr>
            <p:cNvPr id="171" name="Google Shape;171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" name="Google Shape;175;p19"/>
          <p:cNvGrpSpPr/>
          <p:nvPr/>
        </p:nvGrpSpPr>
        <p:grpSpPr>
          <a:xfrm>
            <a:off x="146321" y="2367071"/>
            <a:ext cx="409357" cy="409357"/>
            <a:chOff x="1393875" y="-1823657"/>
            <a:chExt cx="409357" cy="409357"/>
          </a:xfrm>
        </p:grpSpPr>
        <p:cxnSp>
          <p:nvCxnSpPr>
            <p:cNvPr id="176" name="Google Shape;176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" name="Google Shape;180;p19"/>
          <p:cNvGrpSpPr/>
          <p:nvPr/>
        </p:nvGrpSpPr>
        <p:grpSpPr>
          <a:xfrm>
            <a:off x="8588321" y="2367071"/>
            <a:ext cx="409357" cy="409357"/>
            <a:chOff x="1393875" y="-1823657"/>
            <a:chExt cx="409357" cy="409357"/>
          </a:xfrm>
        </p:grpSpPr>
        <p:cxnSp>
          <p:nvCxnSpPr>
            <p:cNvPr id="181" name="Google Shape;181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5" name="Google Shape;185;p19"/>
          <p:cNvGrpSpPr/>
          <p:nvPr/>
        </p:nvGrpSpPr>
        <p:grpSpPr>
          <a:xfrm>
            <a:off x="4374950" y="4671818"/>
            <a:ext cx="409357" cy="409357"/>
            <a:chOff x="1393875" y="-1823657"/>
            <a:chExt cx="409357" cy="409357"/>
          </a:xfrm>
        </p:grpSpPr>
        <p:cxnSp>
          <p:nvCxnSpPr>
            <p:cNvPr id="186" name="Google Shape;186;p19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9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9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9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3597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6" r:id="rId5"/>
    <p:sldLayoutId id="2147483677" r:id="rId6"/>
    <p:sldLayoutId id="2147483678" r:id="rId7"/>
    <p:sldLayoutId id="2147483679" r:id="rId8"/>
    <p:sldLayoutId id="214748368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ctrTitle"/>
          </p:nvPr>
        </p:nvSpPr>
        <p:spPr>
          <a:xfrm>
            <a:off x="3494048" y="1268375"/>
            <a:ext cx="5263375" cy="21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pt-BR" sz="6000" b="1" i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CVE-2021-3737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subTitle" idx="1"/>
          </p:nvPr>
        </p:nvSpPr>
        <p:spPr>
          <a:xfrm>
            <a:off x="3401200" y="3596266"/>
            <a:ext cx="5027700" cy="1020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EP3 – Redes de Computadores</a:t>
            </a: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Beatriz Costa e Cássio Cancio</a:t>
            </a:r>
            <a:endParaRPr/>
          </a:p>
        </p:txBody>
      </p:sp>
      <p:grpSp>
        <p:nvGrpSpPr>
          <p:cNvPr id="448" name="Google Shape;448;p37"/>
          <p:cNvGrpSpPr/>
          <p:nvPr/>
        </p:nvGrpSpPr>
        <p:grpSpPr>
          <a:xfrm>
            <a:off x="8019550" y="534993"/>
            <a:ext cx="409357" cy="409357"/>
            <a:chOff x="1393875" y="-1823657"/>
            <a:chExt cx="409357" cy="409357"/>
          </a:xfrm>
        </p:grpSpPr>
        <p:cxnSp>
          <p:nvCxnSpPr>
            <p:cNvPr id="449" name="Google Shape;449;p37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37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37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37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3" name="Google Shape;453;p37"/>
          <p:cNvGrpSpPr/>
          <p:nvPr/>
        </p:nvGrpSpPr>
        <p:grpSpPr>
          <a:xfrm>
            <a:off x="143350" y="-70146"/>
            <a:ext cx="3061800" cy="5283800"/>
            <a:chOff x="143350" y="-70146"/>
            <a:chExt cx="3061800" cy="5283800"/>
          </a:xfrm>
        </p:grpSpPr>
        <p:sp>
          <p:nvSpPr>
            <p:cNvPr id="454" name="Google Shape;454;p37"/>
            <p:cNvSpPr/>
            <p:nvPr/>
          </p:nvSpPr>
          <p:spPr>
            <a:xfrm>
              <a:off x="143350" y="-70146"/>
              <a:ext cx="3061800" cy="306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143350" y="2151854"/>
              <a:ext cx="3061800" cy="30618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6" name="Google Shape;456;p37"/>
          <p:cNvCxnSpPr/>
          <p:nvPr/>
        </p:nvCxnSpPr>
        <p:spPr>
          <a:xfrm rot="10800000">
            <a:off x="3594000" y="3592450"/>
            <a:ext cx="485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 txBox="1">
            <a:spLocks noGrp="1"/>
          </p:cNvSpPr>
          <p:nvPr>
            <p:ph type="title"/>
          </p:nvPr>
        </p:nvSpPr>
        <p:spPr>
          <a:xfrm>
            <a:off x="715100" y="2179625"/>
            <a:ext cx="478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Corrigir</a:t>
            </a:r>
            <a:endParaRPr/>
          </a:p>
        </p:txBody>
      </p:sp>
      <p:sp>
        <p:nvSpPr>
          <p:cNvPr id="521" name="Google Shape;521;p42"/>
          <p:cNvSpPr txBox="1">
            <a:spLocks noGrp="1"/>
          </p:cNvSpPr>
          <p:nvPr>
            <p:ph type="title" idx="2"/>
          </p:nvPr>
        </p:nvSpPr>
        <p:spPr>
          <a:xfrm>
            <a:off x="715100" y="106485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1"/>
          </p:nvPr>
        </p:nvSpPr>
        <p:spPr>
          <a:xfrm>
            <a:off x="715100" y="3347200"/>
            <a:ext cx="48537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Mostrar a correção  em detrimento da falha</a:t>
            </a:r>
          </a:p>
        </p:txBody>
      </p:sp>
      <p:grpSp>
        <p:nvGrpSpPr>
          <p:cNvPr id="523" name="Google Shape;523;p42"/>
          <p:cNvGrpSpPr/>
          <p:nvPr/>
        </p:nvGrpSpPr>
        <p:grpSpPr>
          <a:xfrm>
            <a:off x="6312750" y="-51200"/>
            <a:ext cx="2504100" cy="5303450"/>
            <a:chOff x="6701850" y="-51200"/>
            <a:chExt cx="2504100" cy="5303450"/>
          </a:xfrm>
        </p:grpSpPr>
        <p:sp>
          <p:nvSpPr>
            <p:cNvPr id="524" name="Google Shape;524;p42"/>
            <p:cNvSpPr/>
            <p:nvPr/>
          </p:nvSpPr>
          <p:spPr>
            <a:xfrm rot="1507034">
              <a:off x="6701850" y="-51200"/>
              <a:ext cx="2504100" cy="2165700"/>
            </a:xfrm>
            <a:prstGeom prst="hexagon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 rot="1507034">
              <a:off x="6701850" y="1488900"/>
              <a:ext cx="2504100" cy="2165700"/>
            </a:xfrm>
            <a:prstGeom prst="hexagon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 rot="1507034">
              <a:off x="6701850" y="3086550"/>
              <a:ext cx="2504100" cy="2165700"/>
            </a:xfrm>
            <a:prstGeom prst="hexagon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7" name="Google Shape;527;p42"/>
          <p:cNvCxnSpPr/>
          <p:nvPr/>
        </p:nvCxnSpPr>
        <p:spPr>
          <a:xfrm rot="10800000">
            <a:off x="715100" y="3132175"/>
            <a:ext cx="485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8" name="Google Shape;528;p42"/>
          <p:cNvGrpSpPr/>
          <p:nvPr/>
        </p:nvGrpSpPr>
        <p:grpSpPr>
          <a:xfrm>
            <a:off x="3775250" y="534993"/>
            <a:ext cx="409357" cy="409357"/>
            <a:chOff x="1393875" y="-1823657"/>
            <a:chExt cx="409357" cy="409357"/>
          </a:xfrm>
        </p:grpSpPr>
        <p:cxnSp>
          <p:nvCxnSpPr>
            <p:cNvPr id="529" name="Google Shape;529;p4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3" name="Google Shape;533;p42"/>
          <p:cNvGrpSpPr/>
          <p:nvPr/>
        </p:nvGrpSpPr>
        <p:grpSpPr>
          <a:xfrm>
            <a:off x="715100" y="4403818"/>
            <a:ext cx="409357" cy="409357"/>
            <a:chOff x="1393875" y="-1823657"/>
            <a:chExt cx="409357" cy="409357"/>
          </a:xfrm>
        </p:grpSpPr>
        <p:cxnSp>
          <p:nvCxnSpPr>
            <p:cNvPr id="534" name="Google Shape;534;p4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8705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8115773-0C5A-3A63-E123-F28318C2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76" y="334132"/>
            <a:ext cx="5104384" cy="4612395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6C348348-924F-D0A1-5457-196119326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104" y="341365"/>
            <a:ext cx="5104384" cy="46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0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D20A03C-9194-13EA-7399-27529A452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363" y="0"/>
            <a:ext cx="7175274" cy="51435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58570371-4904-06DD-5710-D7EA35505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63" y="0"/>
            <a:ext cx="71752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 txBox="1">
            <a:spLocks noGrp="1"/>
          </p:cNvSpPr>
          <p:nvPr>
            <p:ph type="title"/>
          </p:nvPr>
        </p:nvSpPr>
        <p:spPr>
          <a:xfrm>
            <a:off x="715100" y="2179625"/>
            <a:ext cx="478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Verificar</a:t>
            </a:r>
            <a:endParaRPr/>
          </a:p>
        </p:txBody>
      </p:sp>
      <p:sp>
        <p:nvSpPr>
          <p:cNvPr id="521" name="Google Shape;521;p42"/>
          <p:cNvSpPr txBox="1">
            <a:spLocks noGrp="1"/>
          </p:cNvSpPr>
          <p:nvPr>
            <p:ph type="title" idx="2"/>
          </p:nvPr>
        </p:nvSpPr>
        <p:spPr>
          <a:xfrm>
            <a:off x="715100" y="106485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1"/>
          </p:nvPr>
        </p:nvSpPr>
        <p:spPr>
          <a:xfrm>
            <a:off x="715100" y="3347200"/>
            <a:ext cx="48537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Mostrar que a falha não ocorre no caso de teste</a:t>
            </a:r>
          </a:p>
        </p:txBody>
      </p:sp>
      <p:cxnSp>
        <p:nvCxnSpPr>
          <p:cNvPr id="527" name="Google Shape;527;p42"/>
          <p:cNvCxnSpPr/>
          <p:nvPr/>
        </p:nvCxnSpPr>
        <p:spPr>
          <a:xfrm rot="10800000">
            <a:off x="715100" y="3132175"/>
            <a:ext cx="485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8" name="Google Shape;528;p42"/>
          <p:cNvGrpSpPr/>
          <p:nvPr/>
        </p:nvGrpSpPr>
        <p:grpSpPr>
          <a:xfrm>
            <a:off x="3775250" y="534993"/>
            <a:ext cx="409357" cy="409357"/>
            <a:chOff x="1393875" y="-1823657"/>
            <a:chExt cx="409357" cy="409357"/>
          </a:xfrm>
        </p:grpSpPr>
        <p:cxnSp>
          <p:nvCxnSpPr>
            <p:cNvPr id="529" name="Google Shape;529;p4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3" name="Google Shape;533;p42"/>
          <p:cNvGrpSpPr/>
          <p:nvPr/>
        </p:nvGrpSpPr>
        <p:grpSpPr>
          <a:xfrm>
            <a:off x="715100" y="4403818"/>
            <a:ext cx="409357" cy="409357"/>
            <a:chOff x="1393875" y="-1823657"/>
            <a:chExt cx="409357" cy="409357"/>
          </a:xfrm>
        </p:grpSpPr>
        <p:cxnSp>
          <p:nvCxnSpPr>
            <p:cNvPr id="534" name="Google Shape;534;p4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784;p55">
            <a:extLst>
              <a:ext uri="{FF2B5EF4-FFF2-40B4-BE49-F238E27FC236}">
                <a16:creationId xmlns:a16="http://schemas.microsoft.com/office/drawing/2014/main" id="{49DBCFC5-54A9-1555-D1FF-B5FF95804105}"/>
              </a:ext>
            </a:extLst>
          </p:cNvPr>
          <p:cNvSpPr/>
          <p:nvPr/>
        </p:nvSpPr>
        <p:spPr>
          <a:xfrm>
            <a:off x="6287191" y="0"/>
            <a:ext cx="2659780" cy="2641896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84;p55">
            <a:extLst>
              <a:ext uri="{FF2B5EF4-FFF2-40B4-BE49-F238E27FC236}">
                <a16:creationId xmlns:a16="http://schemas.microsoft.com/office/drawing/2014/main" id="{634475F5-FC52-C403-0936-1D46A18D4064}"/>
              </a:ext>
            </a:extLst>
          </p:cNvPr>
          <p:cNvSpPr/>
          <p:nvPr/>
        </p:nvSpPr>
        <p:spPr>
          <a:xfrm>
            <a:off x="6287191" y="1250802"/>
            <a:ext cx="2659780" cy="2641896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84;p55">
            <a:extLst>
              <a:ext uri="{FF2B5EF4-FFF2-40B4-BE49-F238E27FC236}">
                <a16:creationId xmlns:a16="http://schemas.microsoft.com/office/drawing/2014/main" id="{C5DCBA50-1774-9783-7A2C-D12E4D2F4118}"/>
              </a:ext>
            </a:extLst>
          </p:cNvPr>
          <p:cNvSpPr/>
          <p:nvPr/>
        </p:nvSpPr>
        <p:spPr>
          <a:xfrm>
            <a:off x="6287191" y="2501604"/>
            <a:ext cx="2659780" cy="2641896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12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title"/>
          </p:nvPr>
        </p:nvSpPr>
        <p:spPr>
          <a:xfrm>
            <a:off x="2573550" y="2153264"/>
            <a:ext cx="3996900" cy="742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Demonstração</a:t>
            </a:r>
            <a:endParaRPr sz="4600"/>
          </a:p>
        </p:txBody>
      </p:sp>
      <p:cxnSp>
        <p:nvCxnSpPr>
          <p:cNvPr id="496" name="Google Shape;496;p40"/>
          <p:cNvCxnSpPr/>
          <p:nvPr/>
        </p:nvCxnSpPr>
        <p:spPr>
          <a:xfrm rot="10800000">
            <a:off x="2740500" y="2940050"/>
            <a:ext cx="366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7" name="Google Shape;497;p40"/>
          <p:cNvGrpSpPr/>
          <p:nvPr/>
        </p:nvGrpSpPr>
        <p:grpSpPr>
          <a:xfrm>
            <a:off x="6314117" y="4022106"/>
            <a:ext cx="3437258" cy="1970100"/>
            <a:chOff x="5028217" y="-848394"/>
            <a:chExt cx="3437258" cy="1970100"/>
          </a:xfrm>
        </p:grpSpPr>
        <p:sp>
          <p:nvSpPr>
            <p:cNvPr id="498" name="Google Shape;498;p40"/>
            <p:cNvSpPr/>
            <p:nvPr/>
          </p:nvSpPr>
          <p:spPr>
            <a:xfrm rot="5400000">
              <a:off x="6495375" y="-848394"/>
              <a:ext cx="1970100" cy="1970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 rot="5400000">
              <a:off x="5028217" y="-848394"/>
              <a:ext cx="1970100" cy="1970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40"/>
          <p:cNvGrpSpPr/>
          <p:nvPr/>
        </p:nvGrpSpPr>
        <p:grpSpPr>
          <a:xfrm>
            <a:off x="-308608" y="-900844"/>
            <a:ext cx="3437258" cy="1970100"/>
            <a:chOff x="5028217" y="-848394"/>
            <a:chExt cx="3437258" cy="1970100"/>
          </a:xfrm>
        </p:grpSpPr>
        <p:sp>
          <p:nvSpPr>
            <p:cNvPr id="501" name="Google Shape;501;p40"/>
            <p:cNvSpPr/>
            <p:nvPr/>
          </p:nvSpPr>
          <p:spPr>
            <a:xfrm rot="5400000">
              <a:off x="6495375" y="-848394"/>
              <a:ext cx="1970100" cy="1970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 rot="5400000">
              <a:off x="5028217" y="-848394"/>
              <a:ext cx="1970100" cy="1970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89152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1"/>
          <p:cNvSpPr txBox="1">
            <a:spLocks noGrp="1"/>
          </p:cNvSpPr>
          <p:nvPr>
            <p:ph type="ctrTitle"/>
          </p:nvPr>
        </p:nvSpPr>
        <p:spPr>
          <a:xfrm>
            <a:off x="717975" y="1805454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  <p:cxnSp>
        <p:nvCxnSpPr>
          <p:cNvPr id="1229" name="Google Shape;1229;p71"/>
          <p:cNvCxnSpPr>
            <a:cxnSpLocks/>
          </p:cNvCxnSpPr>
          <p:nvPr/>
        </p:nvCxnSpPr>
        <p:spPr>
          <a:xfrm flipH="1">
            <a:off x="718000" y="2999945"/>
            <a:ext cx="358799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42" name="Google Shape;1242;p71"/>
          <p:cNvGrpSpPr/>
          <p:nvPr/>
        </p:nvGrpSpPr>
        <p:grpSpPr>
          <a:xfrm>
            <a:off x="5663788" y="3465893"/>
            <a:ext cx="409357" cy="409357"/>
            <a:chOff x="1393875" y="-1823657"/>
            <a:chExt cx="409357" cy="409357"/>
          </a:xfrm>
        </p:grpSpPr>
        <p:cxnSp>
          <p:nvCxnSpPr>
            <p:cNvPr id="1243" name="Google Shape;1243;p71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4" name="Google Shape;1244;p71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5" name="Google Shape;1245;p71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6" name="Google Shape;1246;p71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7" name="Google Shape;1247;p71"/>
          <p:cNvGrpSpPr/>
          <p:nvPr/>
        </p:nvGrpSpPr>
        <p:grpSpPr>
          <a:xfrm>
            <a:off x="7007650" y="-51200"/>
            <a:ext cx="2504100" cy="5303450"/>
            <a:chOff x="6701850" y="-51200"/>
            <a:chExt cx="2504100" cy="5303450"/>
          </a:xfrm>
        </p:grpSpPr>
        <p:sp>
          <p:nvSpPr>
            <p:cNvPr id="1248" name="Google Shape;1248;p71"/>
            <p:cNvSpPr/>
            <p:nvPr/>
          </p:nvSpPr>
          <p:spPr>
            <a:xfrm>
              <a:off x="6701850" y="-51200"/>
              <a:ext cx="2504100" cy="2165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1"/>
            <p:cNvSpPr/>
            <p:nvPr/>
          </p:nvSpPr>
          <p:spPr>
            <a:xfrm>
              <a:off x="6701850" y="1488900"/>
              <a:ext cx="2504100" cy="2165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1"/>
            <p:cNvSpPr/>
            <p:nvPr/>
          </p:nvSpPr>
          <p:spPr>
            <a:xfrm>
              <a:off x="6701850" y="3086550"/>
              <a:ext cx="2504100" cy="2165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251;p71"/>
          <p:cNvGrpSpPr/>
          <p:nvPr/>
        </p:nvGrpSpPr>
        <p:grpSpPr>
          <a:xfrm rot="5400000">
            <a:off x="3620675" y="-443034"/>
            <a:ext cx="4300610" cy="1105409"/>
            <a:chOff x="-87025" y="3954291"/>
            <a:chExt cx="4300610" cy="1105409"/>
          </a:xfrm>
        </p:grpSpPr>
        <p:sp>
          <p:nvSpPr>
            <p:cNvPr id="1252" name="Google Shape;1252;p71"/>
            <p:cNvSpPr/>
            <p:nvPr/>
          </p:nvSpPr>
          <p:spPr>
            <a:xfrm>
              <a:off x="-87025" y="4196000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1"/>
            <p:cNvSpPr/>
            <p:nvPr/>
          </p:nvSpPr>
          <p:spPr>
            <a:xfrm>
              <a:off x="414085" y="3954291"/>
              <a:ext cx="3799500" cy="8637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913250" y="1881053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9"/>
          <p:cNvSpPr/>
          <p:nvPr/>
        </p:nvSpPr>
        <p:spPr>
          <a:xfrm>
            <a:off x="913250" y="3458628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9"/>
          <p:cNvSpPr/>
          <p:nvPr/>
        </p:nvSpPr>
        <p:spPr>
          <a:xfrm>
            <a:off x="4908600" y="1881053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9"/>
          <p:cNvSpPr/>
          <p:nvPr/>
        </p:nvSpPr>
        <p:spPr>
          <a:xfrm>
            <a:off x="4908600" y="3458628"/>
            <a:ext cx="808800" cy="808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9"/>
          <p:cNvSpPr txBox="1">
            <a:spLocks noGrp="1"/>
          </p:cNvSpPr>
          <p:nvPr>
            <p:ph type="title"/>
          </p:nvPr>
        </p:nvSpPr>
        <p:spPr>
          <a:xfrm>
            <a:off x="966871" y="1943680"/>
            <a:ext cx="685800" cy="6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subTitle" idx="1"/>
          </p:nvPr>
        </p:nvSpPr>
        <p:spPr>
          <a:xfrm>
            <a:off x="1908750" y="2201761"/>
            <a:ext cx="233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Resumo da falha e onde ocorre no código fonte</a:t>
            </a:r>
            <a:endParaRPr/>
          </a:p>
        </p:txBody>
      </p:sp>
      <p:sp>
        <p:nvSpPr>
          <p:cNvPr id="477" name="Google Shape;477;p39"/>
          <p:cNvSpPr txBox="1">
            <a:spLocks noGrp="1"/>
          </p:cNvSpPr>
          <p:nvPr>
            <p:ph type="title" idx="2"/>
          </p:nvPr>
        </p:nvSpPr>
        <p:spPr>
          <a:xfrm>
            <a:off x="4961671" y="1943680"/>
            <a:ext cx="687000" cy="6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8" name="Google Shape;478;p39"/>
          <p:cNvSpPr txBox="1">
            <a:spLocks noGrp="1"/>
          </p:cNvSpPr>
          <p:nvPr>
            <p:ph type="subTitle" idx="3"/>
          </p:nvPr>
        </p:nvSpPr>
        <p:spPr>
          <a:xfrm>
            <a:off x="5904750" y="2201761"/>
            <a:ext cx="233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a falha ocorrendo com um caso de teste</a:t>
            </a:r>
            <a:endParaRPr/>
          </a:p>
        </p:txBody>
      </p:sp>
      <p:sp>
        <p:nvSpPr>
          <p:cNvPr id="479" name="Google Shape;479;p39"/>
          <p:cNvSpPr txBox="1">
            <a:spLocks noGrp="1"/>
          </p:cNvSpPr>
          <p:nvPr>
            <p:ph type="title" idx="4"/>
          </p:nvPr>
        </p:nvSpPr>
        <p:spPr>
          <a:xfrm>
            <a:off x="966871" y="3521255"/>
            <a:ext cx="685800" cy="6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0" name="Google Shape;480;p39"/>
          <p:cNvSpPr txBox="1">
            <a:spLocks noGrp="1"/>
          </p:cNvSpPr>
          <p:nvPr>
            <p:ph type="subTitle" idx="5"/>
          </p:nvPr>
        </p:nvSpPr>
        <p:spPr>
          <a:xfrm>
            <a:off x="1908750" y="3779328"/>
            <a:ext cx="233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a correção  em detrimento da falha</a:t>
            </a:r>
            <a:endParaRPr/>
          </a:p>
        </p:txBody>
      </p:sp>
      <p:sp>
        <p:nvSpPr>
          <p:cNvPr id="481" name="Google Shape;481;p39"/>
          <p:cNvSpPr txBox="1">
            <a:spLocks noGrp="1"/>
          </p:cNvSpPr>
          <p:nvPr>
            <p:ph type="title" idx="6"/>
          </p:nvPr>
        </p:nvSpPr>
        <p:spPr>
          <a:xfrm>
            <a:off x="4961671" y="3521255"/>
            <a:ext cx="687000" cy="6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2" name="Google Shape;482;p39"/>
          <p:cNvSpPr txBox="1">
            <a:spLocks noGrp="1"/>
          </p:cNvSpPr>
          <p:nvPr>
            <p:ph type="subTitle" idx="7"/>
          </p:nvPr>
        </p:nvSpPr>
        <p:spPr>
          <a:xfrm>
            <a:off x="5904750" y="3779328"/>
            <a:ext cx="233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que a falha não ocorre no caso de teste</a:t>
            </a:r>
            <a:endParaRPr/>
          </a:p>
        </p:txBody>
      </p:sp>
      <p:sp>
        <p:nvSpPr>
          <p:cNvPr id="483" name="Google Shape;483;p39"/>
          <p:cNvSpPr txBox="1">
            <a:spLocks noGrp="1"/>
          </p:cNvSpPr>
          <p:nvPr>
            <p:ph type="title" idx="8"/>
          </p:nvPr>
        </p:nvSpPr>
        <p:spPr>
          <a:xfrm>
            <a:off x="720000" y="544400"/>
            <a:ext cx="7704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484" name="Google Shape;484;p39"/>
          <p:cNvSpPr txBox="1">
            <a:spLocks noGrp="1"/>
          </p:cNvSpPr>
          <p:nvPr>
            <p:ph type="subTitle" idx="9"/>
          </p:nvPr>
        </p:nvSpPr>
        <p:spPr>
          <a:xfrm>
            <a:off x="1908750" y="1671350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falha</a:t>
            </a:r>
            <a:endParaRPr/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13"/>
          </p:nvPr>
        </p:nvSpPr>
        <p:spPr>
          <a:xfrm>
            <a:off x="5904750" y="1671350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Explorar</a:t>
            </a:r>
            <a:endParaRPr/>
          </a:p>
        </p:txBody>
      </p:sp>
      <p:sp>
        <p:nvSpPr>
          <p:cNvPr id="486" name="Google Shape;486;p39"/>
          <p:cNvSpPr txBox="1">
            <a:spLocks noGrp="1"/>
          </p:cNvSpPr>
          <p:nvPr>
            <p:ph type="subTitle" idx="14"/>
          </p:nvPr>
        </p:nvSpPr>
        <p:spPr>
          <a:xfrm>
            <a:off x="1908750" y="3248925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Corrigir</a:t>
            </a:r>
            <a:endParaRPr/>
          </a:p>
        </p:txBody>
      </p:sp>
      <p:sp>
        <p:nvSpPr>
          <p:cNvPr id="487" name="Google Shape;487;p39"/>
          <p:cNvSpPr txBox="1">
            <a:spLocks noGrp="1"/>
          </p:cNvSpPr>
          <p:nvPr>
            <p:ph type="subTitle" idx="15"/>
          </p:nvPr>
        </p:nvSpPr>
        <p:spPr>
          <a:xfrm>
            <a:off x="5904750" y="3248925"/>
            <a:ext cx="233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Verificar</a:t>
            </a:r>
            <a:endParaRPr/>
          </a:p>
        </p:txBody>
      </p:sp>
      <p:cxnSp>
        <p:nvCxnSpPr>
          <p:cNvPr id="488" name="Google Shape;488;p39"/>
          <p:cNvCxnSpPr/>
          <p:nvPr/>
        </p:nvCxnSpPr>
        <p:spPr>
          <a:xfrm rot="10800000">
            <a:off x="722050" y="1268050"/>
            <a:ext cx="771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39"/>
          <p:cNvSpPr/>
          <p:nvPr/>
        </p:nvSpPr>
        <p:spPr>
          <a:xfrm>
            <a:off x="7694100" y="-1263071"/>
            <a:ext cx="3061800" cy="30618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 txBox="1">
            <a:spLocks noGrp="1"/>
          </p:cNvSpPr>
          <p:nvPr>
            <p:ph type="title"/>
          </p:nvPr>
        </p:nvSpPr>
        <p:spPr>
          <a:xfrm>
            <a:off x="715100" y="2179625"/>
            <a:ext cx="478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falha</a:t>
            </a:r>
            <a:endParaRPr/>
          </a:p>
        </p:txBody>
      </p:sp>
      <p:sp>
        <p:nvSpPr>
          <p:cNvPr id="521" name="Google Shape;521;p42"/>
          <p:cNvSpPr txBox="1">
            <a:spLocks noGrp="1"/>
          </p:cNvSpPr>
          <p:nvPr>
            <p:ph type="title" idx="2"/>
          </p:nvPr>
        </p:nvSpPr>
        <p:spPr>
          <a:xfrm>
            <a:off x="715100" y="106485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1"/>
          </p:nvPr>
        </p:nvSpPr>
        <p:spPr>
          <a:xfrm>
            <a:off x="715100" y="3347200"/>
            <a:ext cx="48537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Resumo da falha e onde ocorre no código fonte</a:t>
            </a:r>
          </a:p>
        </p:txBody>
      </p:sp>
      <p:grpSp>
        <p:nvGrpSpPr>
          <p:cNvPr id="523" name="Google Shape;523;p42"/>
          <p:cNvGrpSpPr/>
          <p:nvPr/>
        </p:nvGrpSpPr>
        <p:grpSpPr>
          <a:xfrm>
            <a:off x="6312750" y="-51200"/>
            <a:ext cx="2504100" cy="5303450"/>
            <a:chOff x="6701850" y="-51200"/>
            <a:chExt cx="2504100" cy="5303450"/>
          </a:xfrm>
        </p:grpSpPr>
        <p:sp>
          <p:nvSpPr>
            <p:cNvPr id="524" name="Google Shape;524;p42"/>
            <p:cNvSpPr/>
            <p:nvPr/>
          </p:nvSpPr>
          <p:spPr>
            <a:xfrm>
              <a:off x="6701850" y="-51200"/>
              <a:ext cx="2504100" cy="2165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6701850" y="1488900"/>
              <a:ext cx="2504100" cy="2165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6701850" y="3086550"/>
              <a:ext cx="2504100" cy="21657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7" name="Google Shape;527;p42"/>
          <p:cNvCxnSpPr/>
          <p:nvPr/>
        </p:nvCxnSpPr>
        <p:spPr>
          <a:xfrm rot="10800000">
            <a:off x="715100" y="3132175"/>
            <a:ext cx="485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8" name="Google Shape;528;p42"/>
          <p:cNvGrpSpPr/>
          <p:nvPr/>
        </p:nvGrpSpPr>
        <p:grpSpPr>
          <a:xfrm>
            <a:off x="3775250" y="534993"/>
            <a:ext cx="409357" cy="409357"/>
            <a:chOff x="1393875" y="-1823657"/>
            <a:chExt cx="409357" cy="409357"/>
          </a:xfrm>
        </p:grpSpPr>
        <p:cxnSp>
          <p:nvCxnSpPr>
            <p:cNvPr id="529" name="Google Shape;529;p4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3" name="Google Shape;533;p42"/>
          <p:cNvGrpSpPr/>
          <p:nvPr/>
        </p:nvGrpSpPr>
        <p:grpSpPr>
          <a:xfrm>
            <a:off x="715100" y="4403818"/>
            <a:ext cx="409357" cy="409357"/>
            <a:chOff x="1393875" y="-1823657"/>
            <a:chExt cx="409357" cy="409357"/>
          </a:xfrm>
        </p:grpSpPr>
        <p:cxnSp>
          <p:nvCxnSpPr>
            <p:cNvPr id="534" name="Google Shape;534;p4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5"/>
          <p:cNvSpPr txBox="1">
            <a:spLocks noGrp="1"/>
          </p:cNvSpPr>
          <p:nvPr>
            <p:ph type="title"/>
          </p:nvPr>
        </p:nvSpPr>
        <p:spPr>
          <a:xfrm>
            <a:off x="720000" y="328268"/>
            <a:ext cx="7704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falha</a:t>
            </a:r>
            <a:endParaRPr/>
          </a:p>
        </p:txBody>
      </p:sp>
      <p:cxnSp>
        <p:nvCxnSpPr>
          <p:cNvPr id="1113" name="Google Shape;1113;p65"/>
          <p:cNvCxnSpPr/>
          <p:nvPr/>
        </p:nvCxnSpPr>
        <p:spPr>
          <a:xfrm rot="10800000">
            <a:off x="722050" y="1051917"/>
            <a:ext cx="771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7">
            <a:extLst>
              <a:ext uri="{FF2B5EF4-FFF2-40B4-BE49-F238E27FC236}">
                <a16:creationId xmlns:a16="http://schemas.microsoft.com/office/drawing/2014/main" id="{DE47B415-C957-DD69-5432-4AE8F7A6A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96" y="1677139"/>
            <a:ext cx="434538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Aft>
                <a:spcPts val="1800"/>
              </a:spcAft>
              <a:buClrTx/>
            </a:pPr>
            <a:r>
              <a:rPr lang="pt-BR" altLang="pt-BR" sz="1600">
                <a:solidFill>
                  <a:schemeClr val="tx1"/>
                </a:solidFill>
              </a:rPr>
              <a:t>HTTP (Hypertext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</a:rPr>
              <a:t>Transfer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pt-BR" altLang="pt-BR" sz="1600" err="1">
                <a:solidFill>
                  <a:schemeClr val="tx1"/>
                </a:solidFill>
              </a:rPr>
              <a:t>Protocol</a:t>
            </a:r>
            <a:r>
              <a:rPr lang="pt-BR" altLang="pt-BR" sz="1600">
                <a:solidFill>
                  <a:schemeClr val="tx1"/>
                </a:solidFill>
              </a:rPr>
              <a:t>)</a:t>
            </a:r>
            <a:endParaRPr lang="pt-BR" sz="1600">
              <a:solidFill>
                <a:schemeClr val="tx1"/>
              </a:solidFill>
            </a:endParaRPr>
          </a:p>
          <a:p>
            <a:pPr algn="just">
              <a:spcAft>
                <a:spcPts val="1800"/>
              </a:spcAft>
              <a:buClrTx/>
            </a:pPr>
            <a:r>
              <a:rPr lang="pt-BR" altLang="pt-BR" sz="1600">
                <a:solidFill>
                  <a:schemeClr val="tx1"/>
                </a:solidFill>
              </a:rPr>
              <a:t>Camada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de aplicação da web</a:t>
            </a:r>
            <a:r>
              <a:rPr lang="pt-BR" altLang="pt-BR" sz="1600">
                <a:solidFill>
                  <a:schemeClr val="tx1"/>
                </a:solidFill>
              </a:rPr>
              <a:t>;</a:t>
            </a:r>
          </a:p>
          <a:p>
            <a:pPr algn="just">
              <a:spcAft>
                <a:spcPts val="1800"/>
              </a:spcAft>
              <a:buClrTx/>
            </a:pPr>
            <a:r>
              <a:rPr lang="pt-BR" altLang="pt-BR" sz="1600">
                <a:solidFill>
                  <a:schemeClr val="tx1"/>
                </a:solidFill>
              </a:rPr>
              <a:t>Base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de qualquer troca de dados na </a:t>
            </a:r>
            <a:r>
              <a:rPr lang="pt-BR" altLang="pt-BR" sz="1600">
                <a:solidFill>
                  <a:schemeClr val="tx1"/>
                </a:solidFill>
              </a:rPr>
              <a:t>web;</a:t>
            </a:r>
          </a:p>
          <a:p>
            <a:pPr algn="just">
              <a:spcAft>
                <a:spcPts val="1800"/>
              </a:spcAft>
              <a:buClrTx/>
            </a:pPr>
            <a:r>
              <a:rPr lang="pt-BR" altLang="pt-BR" sz="1600">
                <a:solidFill>
                  <a:schemeClr val="tx1"/>
                </a:solidFill>
              </a:rPr>
              <a:t>É protocolo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cliente-servidor, as requisições </a:t>
            </a:r>
            <a:r>
              <a:rPr lang="pt-BR" altLang="pt-BR" sz="1600">
                <a:solidFill>
                  <a:schemeClr val="tx1"/>
                </a:solidFill>
              </a:rPr>
              <a:t>são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iniciadas pelo destinatário, geralmente um navegador da Web</a:t>
            </a:r>
            <a:r>
              <a:rPr lang="pt-BR" altLang="pt-BR" sz="1600">
                <a:solidFill>
                  <a:schemeClr val="tx1"/>
                </a:solidFill>
              </a:rPr>
              <a:t>;</a:t>
            </a:r>
            <a:endParaRPr lang="pt-BR" sz="1600">
              <a:solidFill>
                <a:schemeClr val="tx1"/>
              </a:solidFill>
            </a:endParaRPr>
          </a:p>
          <a:p>
            <a:pPr algn="just">
              <a:spcAft>
                <a:spcPts val="1800"/>
              </a:spcAft>
              <a:buClrTx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 </a:t>
            </a:r>
            <a:r>
              <a:rPr lang="pt-BR" altLang="pt-BR" sz="1600">
                <a:solidFill>
                  <a:schemeClr val="tx1"/>
                </a:solidFill>
              </a:rPr>
              <a:t>requisições são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enviadas pelo </a:t>
            </a:r>
            <a:r>
              <a:rPr lang="pt-BR" altLang="pt-BR" sz="1600">
                <a:solidFill>
                  <a:schemeClr val="tx1"/>
                </a:solidFill>
              </a:rPr>
              <a:t>cliente e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pt-BR" altLang="pt-BR" sz="1600">
                <a:solidFill>
                  <a:schemeClr val="tx1"/>
                </a:solidFill>
              </a:rPr>
              <a:t>o servidor as responde.</a:t>
            </a:r>
            <a:endParaRPr lang="pt-BR" alt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4973CB68-98D6-0BBD-57AB-287257A0B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" r="-194" b="463"/>
          <a:stretch/>
        </p:blipFill>
        <p:spPr>
          <a:xfrm>
            <a:off x="5319458" y="2298987"/>
            <a:ext cx="3096217" cy="14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8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5"/>
          <p:cNvSpPr txBox="1">
            <a:spLocks noGrp="1"/>
          </p:cNvSpPr>
          <p:nvPr>
            <p:ph type="title"/>
          </p:nvPr>
        </p:nvSpPr>
        <p:spPr>
          <a:xfrm>
            <a:off x="720000" y="328268"/>
            <a:ext cx="7704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falha</a:t>
            </a:r>
            <a:endParaRPr/>
          </a:p>
        </p:txBody>
      </p:sp>
      <p:cxnSp>
        <p:nvCxnSpPr>
          <p:cNvPr id="1113" name="Google Shape;1113;p65"/>
          <p:cNvCxnSpPr/>
          <p:nvPr/>
        </p:nvCxnSpPr>
        <p:spPr>
          <a:xfrm rot="10800000">
            <a:off x="722050" y="1051917"/>
            <a:ext cx="771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7">
            <a:extLst>
              <a:ext uri="{FF2B5EF4-FFF2-40B4-BE49-F238E27FC236}">
                <a16:creationId xmlns:a16="http://schemas.microsoft.com/office/drawing/2014/main" id="{DE47B415-C957-DD69-5432-4AE8F7A6A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97" y="2142248"/>
            <a:ext cx="3632962" cy="19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Aft>
                <a:spcPts val="1500"/>
              </a:spcAft>
              <a:buClrTx/>
              <a:buFontTx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Abre uma conexão </a:t>
            </a:r>
            <a:r>
              <a:rPr lang="pt-BR" altLang="pt-BR" sz="1700">
                <a:solidFill>
                  <a:schemeClr val="tx1"/>
                </a:solidFill>
              </a:rPr>
              <a:t>TCP</a:t>
            </a:r>
            <a:endParaRPr lang="pt-BR" sz="1700">
              <a:solidFill>
                <a:schemeClr val="tx1"/>
              </a:solidFill>
            </a:endParaRPr>
          </a:p>
          <a:p>
            <a:pPr algn="just">
              <a:spcAft>
                <a:spcPts val="1200"/>
              </a:spcAft>
              <a:buClrTx/>
              <a:buFontTx/>
            </a:pPr>
            <a:r>
              <a:rPr lang="pt-BR" altLang="pt-BR" sz="1700">
                <a:solidFill>
                  <a:schemeClr val="tx1"/>
                </a:solidFill>
              </a:rPr>
              <a:t>A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conexão </a:t>
            </a:r>
            <a:r>
              <a:rPr lang="pt-BR" altLang="pt-BR" sz="1700">
                <a:solidFill>
                  <a:schemeClr val="tx1"/>
                </a:solidFill>
              </a:rPr>
              <a:t>é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usada para enviar </a:t>
            </a:r>
            <a:r>
              <a:rPr lang="pt-BR" altLang="pt-BR" sz="1700">
                <a:solidFill>
                  <a:schemeClr val="tx1"/>
                </a:solidFill>
              </a:rPr>
              <a:t>requisições</a:t>
            </a: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e receber uma resposta</a:t>
            </a:r>
            <a:endParaRPr lang="pt-BR" sz="1700">
              <a:solidFill>
                <a:schemeClr val="tx1"/>
              </a:solidFill>
            </a:endParaRPr>
          </a:p>
          <a:p>
            <a:pPr algn="just">
              <a:spcAft>
                <a:spcPts val="1200"/>
              </a:spcAft>
              <a:buClrTx/>
              <a:buFontTx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O cliente pode abrir uma nova conexão, reusar uma existente, ou abrir várias conexões</a:t>
            </a:r>
            <a:endParaRPr lang="pt-BR" altLang="pt-BR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882D8D30-4EE5-D792-EBA4-C50A416EF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8" r="8238" b="505"/>
          <a:stretch/>
        </p:blipFill>
        <p:spPr>
          <a:xfrm>
            <a:off x="5071475" y="1319510"/>
            <a:ext cx="3357364" cy="1737264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09118A7D-DEDE-FD2C-5B35-A799E756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75" y="3155983"/>
            <a:ext cx="3361671" cy="17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9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5"/>
          <p:cNvSpPr txBox="1">
            <a:spLocks noGrp="1"/>
          </p:cNvSpPr>
          <p:nvPr>
            <p:ph type="title"/>
          </p:nvPr>
        </p:nvSpPr>
        <p:spPr>
          <a:xfrm>
            <a:off x="720000" y="328268"/>
            <a:ext cx="7704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falha</a:t>
            </a:r>
            <a:endParaRPr/>
          </a:p>
        </p:txBody>
      </p:sp>
      <p:cxnSp>
        <p:nvCxnSpPr>
          <p:cNvPr id="1113" name="Google Shape;1113;p65"/>
          <p:cNvCxnSpPr/>
          <p:nvPr/>
        </p:nvCxnSpPr>
        <p:spPr>
          <a:xfrm rot="10800000">
            <a:off x="722050" y="1051917"/>
            <a:ext cx="771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9" name="Google Shape;1119;p65"/>
          <p:cNvSpPr txBox="1">
            <a:spLocks noGrp="1"/>
          </p:cNvSpPr>
          <p:nvPr>
            <p:ph type="subTitle" idx="5"/>
          </p:nvPr>
        </p:nvSpPr>
        <p:spPr>
          <a:xfrm>
            <a:off x="742610" y="1327934"/>
            <a:ext cx="5105126" cy="3494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</a:pPr>
            <a:r>
              <a:rPr lang="pt-BR" sz="1800"/>
              <a:t>A falha foi encontrada em python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</a:pPr>
            <a:endParaRPr lang="pt-BR"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</a:pPr>
            <a:r>
              <a:rPr lang="pt-BR" sz="1800"/>
              <a:t>Publicada em 8 de agosto de 2021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</a:pPr>
            <a:endParaRPr lang="pt-BR" sz="18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</a:pPr>
            <a:r>
              <a:rPr lang="pt-BR" sz="1800"/>
              <a:t>Um erro, no tratamento de respostas HTTP, no cliente, permite ao servidor enviar um script que faz o cliente entrar em loop, consumindo CPU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</a:pPr>
            <a:endParaRPr lang="pt-BR"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</a:pPr>
            <a:r>
              <a:rPr lang="pt-BR" sz="1800"/>
              <a:t>Ameaça a disponibilidade do sistema do cliente</a:t>
            </a:r>
            <a:endParaRPr sz="1800"/>
          </a:p>
        </p:txBody>
      </p:sp>
      <p:pic>
        <p:nvPicPr>
          <p:cNvPr id="1026" name="Picture 2" descr="Python icon - Free download on Iconfinder">
            <a:extLst>
              <a:ext uri="{FF2B5EF4-FFF2-40B4-BE49-F238E27FC236}">
                <a16:creationId xmlns:a16="http://schemas.microsoft.com/office/drawing/2014/main" id="{1A0B6BA2-2F42-32FE-1F04-EE7E2A29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368" y="1787834"/>
            <a:ext cx="2151022" cy="215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119;p65">
            <a:extLst>
              <a:ext uri="{FF2B5EF4-FFF2-40B4-BE49-F238E27FC236}">
                <a16:creationId xmlns:a16="http://schemas.microsoft.com/office/drawing/2014/main" id="{C857E3BE-8702-7A69-9EC7-9FC9C99975C4}"/>
              </a:ext>
            </a:extLst>
          </p:cNvPr>
          <p:cNvSpPr txBox="1">
            <a:spLocks/>
          </p:cNvSpPr>
          <p:nvPr/>
        </p:nvSpPr>
        <p:spPr>
          <a:xfrm>
            <a:off x="6303435" y="4089184"/>
            <a:ext cx="2044887" cy="32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pt-BR" sz="2000"/>
              <a:t>python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1293567B-2DD9-3DE6-8209-D0FDF0194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56" y="0"/>
            <a:ext cx="6658088" cy="51435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A280C4-574D-B058-4953-38A824EC61DA}"/>
              </a:ext>
            </a:extLst>
          </p:cNvPr>
          <p:cNvSpPr txBox="1"/>
          <p:nvPr/>
        </p:nvSpPr>
        <p:spPr>
          <a:xfrm>
            <a:off x="2582284" y="662137"/>
            <a:ext cx="39556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unito" pitchFamily="2" charset="0"/>
              </a:rPr>
              <a:t>cpython</a:t>
            </a:r>
            <a:r>
              <a:rPr lang="pt-BR" sz="12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unito" pitchFamily="2" charset="0"/>
              </a:rPr>
              <a:t>/</a:t>
            </a:r>
            <a:r>
              <a:rPr lang="pt-BR" sz="12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unito" pitchFamily="2" charset="0"/>
              </a:rPr>
              <a:t>Lib</a:t>
            </a:r>
            <a:r>
              <a:rPr lang="pt-BR" sz="12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unito" pitchFamily="2" charset="0"/>
              </a:rPr>
              <a:t>/</a:t>
            </a:r>
            <a:r>
              <a:rPr lang="pt-BR" sz="1200" b="1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unito" pitchFamily="2" charset="0"/>
              </a:rPr>
              <a:t>http</a:t>
            </a:r>
            <a:r>
              <a:rPr lang="pt-BR" sz="1200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unito" pitchFamily="2" charset="0"/>
              </a:rPr>
              <a:t>/client.py</a:t>
            </a:r>
          </a:p>
        </p:txBody>
      </p:sp>
    </p:spTree>
    <p:extLst>
      <p:ext uri="{BB962C8B-B14F-4D97-AF65-F5344CB8AC3E}">
        <p14:creationId xmlns:p14="http://schemas.microsoft.com/office/powerpoint/2010/main" val="172792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2"/>
          <p:cNvSpPr txBox="1">
            <a:spLocks noGrp="1"/>
          </p:cNvSpPr>
          <p:nvPr>
            <p:ph type="title"/>
          </p:nvPr>
        </p:nvSpPr>
        <p:spPr>
          <a:xfrm>
            <a:off x="715100" y="2179625"/>
            <a:ext cx="4782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Explorar</a:t>
            </a:r>
            <a:endParaRPr/>
          </a:p>
        </p:txBody>
      </p:sp>
      <p:sp>
        <p:nvSpPr>
          <p:cNvPr id="521" name="Google Shape;521;p42"/>
          <p:cNvSpPr txBox="1">
            <a:spLocks noGrp="1"/>
          </p:cNvSpPr>
          <p:nvPr>
            <p:ph type="title" idx="2"/>
          </p:nvPr>
        </p:nvSpPr>
        <p:spPr>
          <a:xfrm>
            <a:off x="715100" y="1064850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2" name="Google Shape;522;p42"/>
          <p:cNvSpPr txBox="1">
            <a:spLocks noGrp="1"/>
          </p:cNvSpPr>
          <p:nvPr>
            <p:ph type="subTitle" idx="1"/>
          </p:nvPr>
        </p:nvSpPr>
        <p:spPr>
          <a:xfrm>
            <a:off x="715100" y="3347200"/>
            <a:ext cx="4853700" cy="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Mostrar a falha ocorrendo com um caso de teste</a:t>
            </a:r>
          </a:p>
        </p:txBody>
      </p:sp>
      <p:cxnSp>
        <p:nvCxnSpPr>
          <p:cNvPr id="527" name="Google Shape;527;p42"/>
          <p:cNvCxnSpPr/>
          <p:nvPr/>
        </p:nvCxnSpPr>
        <p:spPr>
          <a:xfrm rot="10800000">
            <a:off x="715100" y="3132175"/>
            <a:ext cx="485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8" name="Google Shape;528;p42"/>
          <p:cNvGrpSpPr/>
          <p:nvPr/>
        </p:nvGrpSpPr>
        <p:grpSpPr>
          <a:xfrm>
            <a:off x="3775250" y="534993"/>
            <a:ext cx="409357" cy="409357"/>
            <a:chOff x="1393875" y="-1823657"/>
            <a:chExt cx="409357" cy="409357"/>
          </a:xfrm>
        </p:grpSpPr>
        <p:cxnSp>
          <p:nvCxnSpPr>
            <p:cNvPr id="529" name="Google Shape;529;p4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3" name="Google Shape;533;p42"/>
          <p:cNvGrpSpPr/>
          <p:nvPr/>
        </p:nvGrpSpPr>
        <p:grpSpPr>
          <a:xfrm>
            <a:off x="715100" y="4403818"/>
            <a:ext cx="409357" cy="409357"/>
            <a:chOff x="1393875" y="-1823657"/>
            <a:chExt cx="409357" cy="409357"/>
          </a:xfrm>
        </p:grpSpPr>
        <p:cxnSp>
          <p:nvCxnSpPr>
            <p:cNvPr id="534" name="Google Shape;534;p42"/>
            <p:cNvCxnSpPr/>
            <p:nvPr/>
          </p:nvCxnSpPr>
          <p:spPr>
            <a:xfrm>
              <a:off x="145384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2"/>
            <p:cNvCxnSpPr/>
            <p:nvPr/>
          </p:nvCxnSpPr>
          <p:spPr>
            <a:xfrm rot="5400000">
              <a:off x="1453917" y="-1763842"/>
              <a:ext cx="289500" cy="289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2"/>
            <p:cNvCxnSpPr/>
            <p:nvPr/>
          </p:nvCxnSpPr>
          <p:spPr>
            <a:xfrm rot="-8100000" flipH="1">
              <a:off x="1453801" y="-1763731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2"/>
            <p:cNvCxnSpPr/>
            <p:nvPr/>
          </p:nvCxnSpPr>
          <p:spPr>
            <a:xfrm rot="8100000" flipH="1">
              <a:off x="1453958" y="-1763574"/>
              <a:ext cx="289348" cy="289348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555;p44">
            <a:extLst>
              <a:ext uri="{FF2B5EF4-FFF2-40B4-BE49-F238E27FC236}">
                <a16:creationId xmlns:a16="http://schemas.microsoft.com/office/drawing/2014/main" id="{B9453760-3047-36FA-338F-43585404004D}"/>
              </a:ext>
            </a:extLst>
          </p:cNvPr>
          <p:cNvSpPr/>
          <p:nvPr/>
        </p:nvSpPr>
        <p:spPr>
          <a:xfrm>
            <a:off x="6146258" y="0"/>
            <a:ext cx="2832900" cy="28329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55;p44">
            <a:extLst>
              <a:ext uri="{FF2B5EF4-FFF2-40B4-BE49-F238E27FC236}">
                <a16:creationId xmlns:a16="http://schemas.microsoft.com/office/drawing/2014/main" id="{105DB220-7CB0-B349-8F9E-D7B117FAD0FB}"/>
              </a:ext>
            </a:extLst>
          </p:cNvPr>
          <p:cNvSpPr/>
          <p:nvPr/>
        </p:nvSpPr>
        <p:spPr>
          <a:xfrm>
            <a:off x="6146258" y="1155300"/>
            <a:ext cx="2832900" cy="28329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55;p44">
            <a:extLst>
              <a:ext uri="{FF2B5EF4-FFF2-40B4-BE49-F238E27FC236}">
                <a16:creationId xmlns:a16="http://schemas.microsoft.com/office/drawing/2014/main" id="{78BFE24F-FD6B-4CB6-3819-E90B6936E90F}"/>
              </a:ext>
            </a:extLst>
          </p:cNvPr>
          <p:cNvSpPr/>
          <p:nvPr/>
        </p:nvSpPr>
        <p:spPr>
          <a:xfrm>
            <a:off x="6146258" y="2310600"/>
            <a:ext cx="2832900" cy="28329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94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"/>
          <p:cNvSpPr txBox="1">
            <a:spLocks noGrp="1"/>
          </p:cNvSpPr>
          <p:nvPr>
            <p:ph type="title"/>
          </p:nvPr>
        </p:nvSpPr>
        <p:spPr>
          <a:xfrm>
            <a:off x="2573550" y="2153264"/>
            <a:ext cx="3996900" cy="742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Demonstração</a:t>
            </a:r>
            <a:endParaRPr sz="4600"/>
          </a:p>
        </p:txBody>
      </p:sp>
      <p:cxnSp>
        <p:nvCxnSpPr>
          <p:cNvPr id="496" name="Google Shape;496;p40"/>
          <p:cNvCxnSpPr/>
          <p:nvPr/>
        </p:nvCxnSpPr>
        <p:spPr>
          <a:xfrm rot="10800000">
            <a:off x="2740500" y="2940050"/>
            <a:ext cx="366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7" name="Google Shape;497;p40"/>
          <p:cNvGrpSpPr/>
          <p:nvPr/>
        </p:nvGrpSpPr>
        <p:grpSpPr>
          <a:xfrm>
            <a:off x="6314117" y="4022106"/>
            <a:ext cx="3437258" cy="1970100"/>
            <a:chOff x="5028217" y="-848394"/>
            <a:chExt cx="3437258" cy="1970100"/>
          </a:xfrm>
        </p:grpSpPr>
        <p:sp>
          <p:nvSpPr>
            <p:cNvPr id="498" name="Google Shape;498;p40"/>
            <p:cNvSpPr/>
            <p:nvPr/>
          </p:nvSpPr>
          <p:spPr>
            <a:xfrm rot="5400000">
              <a:off x="6495375" y="-848394"/>
              <a:ext cx="1970100" cy="1970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 rot="5400000">
              <a:off x="5028217" y="-848394"/>
              <a:ext cx="1970100" cy="1970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40"/>
          <p:cNvGrpSpPr/>
          <p:nvPr/>
        </p:nvGrpSpPr>
        <p:grpSpPr>
          <a:xfrm>
            <a:off x="-308608" y="-900844"/>
            <a:ext cx="3437258" cy="1970100"/>
            <a:chOff x="5028217" y="-848394"/>
            <a:chExt cx="3437258" cy="1970100"/>
          </a:xfrm>
        </p:grpSpPr>
        <p:sp>
          <p:nvSpPr>
            <p:cNvPr id="501" name="Google Shape;501;p40"/>
            <p:cNvSpPr/>
            <p:nvPr/>
          </p:nvSpPr>
          <p:spPr>
            <a:xfrm rot="5400000">
              <a:off x="6495375" y="-848394"/>
              <a:ext cx="1970100" cy="1970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 rot="5400000">
              <a:off x="5028217" y="-848394"/>
              <a:ext cx="1970100" cy="1970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2023 Business Bucket List by Slidesgo">
  <a:themeElements>
    <a:clrScheme name="Simple Light">
      <a:dk1>
        <a:srgbClr val="000000"/>
      </a:dk1>
      <a:lt1>
        <a:srgbClr val="FFFFFF"/>
      </a:lt1>
      <a:dk2>
        <a:srgbClr val="F4EDDA"/>
      </a:dk2>
      <a:lt2>
        <a:srgbClr val="F5E8C4"/>
      </a:lt2>
      <a:accent1>
        <a:srgbClr val="D3C5A3"/>
      </a:accent1>
      <a:accent2>
        <a:srgbClr val="B1AFE2"/>
      </a:accent2>
      <a:accent3>
        <a:srgbClr val="8E88BE"/>
      </a:accent3>
      <a:accent4>
        <a:srgbClr val="676494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15</Slides>
  <Notes>15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17" baseType="lpstr">
      <vt:lpstr>2023 Business Bucket List by Slidesgo</vt:lpstr>
      <vt:lpstr>Slidesgo Final Pages</vt:lpstr>
      <vt:lpstr>CVE-2021-3737</vt:lpstr>
      <vt:lpstr>01</vt:lpstr>
      <vt:lpstr>A falha</vt:lpstr>
      <vt:lpstr>A falha</vt:lpstr>
      <vt:lpstr>A falha</vt:lpstr>
      <vt:lpstr>A falha</vt:lpstr>
      <vt:lpstr>Apresentação do PowerPoint</vt:lpstr>
      <vt:lpstr>Explorar</vt:lpstr>
      <vt:lpstr>Demonstração</vt:lpstr>
      <vt:lpstr>Corrigir</vt:lpstr>
      <vt:lpstr>Apresentação do PowerPoint</vt:lpstr>
      <vt:lpstr>Apresentação do PowerPoint</vt:lpstr>
      <vt:lpstr>Verificar</vt:lpstr>
      <vt:lpstr>Demonstração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Business Bucket List</dc:title>
  <cp:revision>2</cp:revision>
  <dcterms:modified xsi:type="dcterms:W3CDTF">2023-12-10T21:39:20Z</dcterms:modified>
</cp:coreProperties>
</file>